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67" r:id="rId2"/>
    <p:sldId id="256" r:id="rId3"/>
    <p:sldId id="266" r:id="rId4"/>
    <p:sldId id="261" r:id="rId5"/>
    <p:sldId id="268" r:id="rId6"/>
    <p:sldId id="275" r:id="rId7"/>
    <p:sldId id="263" r:id="rId8"/>
    <p:sldId id="269" r:id="rId9"/>
    <p:sldId id="277" r:id="rId10"/>
    <p:sldId id="274" r:id="rId11"/>
    <p:sldId id="278" r:id="rId12"/>
    <p:sldId id="276" r:id="rId13"/>
    <p:sldId id="279" r:id="rId14"/>
    <p:sldId id="270" r:id="rId15"/>
    <p:sldId id="271" r:id="rId16"/>
    <p:sldId id="272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980"/>
    <p:restoredTop sz="95687"/>
  </p:normalViewPr>
  <p:slideViewPr>
    <p:cSldViewPr snapToGrid="0" snapToObjects="1">
      <p:cViewPr varScale="1">
        <p:scale>
          <a:sx n="116" d="100"/>
          <a:sy n="116" d="100"/>
        </p:scale>
        <p:origin x="200" y="4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ACA5A6-0708-254B-AFAA-29AA0610064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8A89913-B0D2-8E46-9928-0CB3AF23BB6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8CF2ED6-B01C-C44F-B80A-7990EAC1C1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330111-7633-184F-AD80-49E3D3171D9C}" type="datetimeFigureOut">
              <a:rPr lang="en-US" smtClean="0"/>
              <a:t>7/11/22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53C914-14EB-DF42-9B0C-30815BC837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B6D010F-C2C5-0B4C-9481-A642E085F0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F87782-0F15-E943-AE97-DB3C36511C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10322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C00051-E987-AA47-99E6-BCFEF6EC4B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177AB55-1F73-9744-B5D5-117128C00BD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149C381-5A61-5945-B1BE-E0D7F83AD1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330111-7633-184F-AD80-49E3D3171D9C}" type="datetimeFigureOut">
              <a:rPr lang="en-US" smtClean="0"/>
              <a:t>7/11/22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20C164D-A4DB-A549-8FAC-E896DFECF8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19EDF45-E891-054B-93C1-60574FF1E2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F87782-0F15-E943-AE97-DB3C36511C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480210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2E8D146-EC5A-2B4E-8EB7-136F33C46CE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8C46F8B-C91B-C140-8540-4AB05A7607F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6B643F-8D96-904B-8B7A-FC993A4909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330111-7633-184F-AD80-49E3D3171D9C}" type="datetimeFigureOut">
              <a:rPr lang="en-US" smtClean="0"/>
              <a:t>7/11/22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6BE095B-89AB-524E-846A-76C5FE2FB4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39FB276-6255-044C-B7CB-254FE32BF4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F87782-0F15-E943-AE97-DB3C36511C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23233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8F08A4-FF16-1A42-9D22-B3BDD709C7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DBFA28-6BEF-F046-B616-FC84B1572B2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7FFC7C4-FDDD-644C-8560-B566102FC8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330111-7633-184F-AD80-49E3D3171D9C}" type="datetimeFigureOut">
              <a:rPr lang="en-US" smtClean="0"/>
              <a:t>7/11/22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A8E997F-DB38-1543-807A-EAC7DBC60F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A36D4D1-7C29-DD45-93CE-BCCDB98DD4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F87782-0F15-E943-AE97-DB3C36511C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53303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B667B6-9576-5449-A51C-6E4546AA1E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A2DFE89-FBCA-6749-90B1-63EF9404C5F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B33ED28-9CCF-894E-898A-BFBAFBA1CA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330111-7633-184F-AD80-49E3D3171D9C}" type="datetimeFigureOut">
              <a:rPr lang="en-US" smtClean="0"/>
              <a:t>7/11/22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F8B7E27-4DF8-D94D-9EBB-70FC92967A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EA8360E-FB14-F344-9440-4DD04E3B7A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F87782-0F15-E943-AE97-DB3C36511C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430327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5C2E4A-2F1F-CD46-81FF-E849902E37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825B93-ADEA-D445-B4B1-5B790D1A720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680F985-430C-CB48-A6CF-2DD7249716C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AADE78B-B1F3-EA46-8EAA-E8BFCD2BC8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330111-7633-184F-AD80-49E3D3171D9C}" type="datetimeFigureOut">
              <a:rPr lang="en-US" smtClean="0"/>
              <a:t>7/11/22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D5FF2BD-744D-A74E-87EE-6B35B03B9C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D08B169-8DE6-8843-85B2-82C7B45296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F87782-0F15-E943-AE97-DB3C36511C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42661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1A8F0A-B654-0B41-BFBF-507E8D80D5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EF022DD-B0E9-684B-94E7-43484CE783E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0870D82-8F66-B34E-A71D-DEDF0BDB9F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8D81817-1FBB-6245-A228-E00BFF25C5C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E8E7514-34B6-CD42-A44F-67584CC34CE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ED888D0-B341-0F40-A589-980443DE21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330111-7633-184F-AD80-49E3D3171D9C}" type="datetimeFigureOut">
              <a:rPr lang="en-US" smtClean="0"/>
              <a:t>7/11/22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3534466-7514-3642-B7C4-283709A3CD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5F7AD50-55A4-5B44-A135-4901CF0904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F87782-0F15-E943-AE97-DB3C36511C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40516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BAD893-CE58-C949-B8C7-5D6D98D623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5E5672E-AA04-3E46-92AA-605E2B63B8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330111-7633-184F-AD80-49E3D3171D9C}" type="datetimeFigureOut">
              <a:rPr lang="en-US" smtClean="0"/>
              <a:t>7/11/22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257DCBA-3C9E-E442-9419-FBB59712B8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BED4001-F11A-AE49-88C4-25328AE910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F87782-0F15-E943-AE97-DB3C36511C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2256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607BD23-14DA-FB4C-B5F8-FC6C9C1C4E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330111-7633-184F-AD80-49E3D3171D9C}" type="datetimeFigureOut">
              <a:rPr lang="en-US" smtClean="0"/>
              <a:t>7/11/22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165A196-0DDF-CF41-BD0A-BA605647F5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A5DE9B3-F32C-AF40-943E-FC9559E8FC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F87782-0F15-E943-AE97-DB3C36511C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05792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9A6D59-81B1-E24D-9214-9429508AFF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580233-FC11-C64A-9C79-E3B7DF27CEE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857F4D3-000D-BE4F-9FB7-5CC890F79E6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00EAE0F-907D-594C-99E1-0412EF6729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330111-7633-184F-AD80-49E3D3171D9C}" type="datetimeFigureOut">
              <a:rPr lang="en-US" smtClean="0"/>
              <a:t>7/11/22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98222C6-7D9E-F542-BF76-CC5BBCFC9D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70FE20D-40D4-E44F-A237-8F065C8BE2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F87782-0F15-E943-AE97-DB3C36511C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457863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79E57A-12FA-294B-BC65-7C35FBEB8D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A7688FA-992C-1748-BC1B-CEC3776D388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9018ACD-D16B-4441-A356-E4D7C304F7B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3E2C2F9-D33A-3E40-8734-8BA7D1DDCF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330111-7633-184F-AD80-49E3D3171D9C}" type="datetimeFigureOut">
              <a:rPr lang="en-US" smtClean="0"/>
              <a:t>7/11/22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52A5F9-13FE-CB4E-B0D2-C6E4215E65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D77E8B0-ECEF-6549-A2AE-5C17ED3D2D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F87782-0F15-E943-AE97-DB3C36511C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34727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CF03BB6-8423-5B45-97B8-F23894F55B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922DDE5-ECBD-344F-9AED-77895EF9CB3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3C9DC66-DB17-1644-A269-CB5DA21F6B9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0330111-7633-184F-AD80-49E3D3171D9C}" type="datetimeFigureOut">
              <a:rPr lang="en-US" smtClean="0"/>
              <a:t>7/11/22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0C4A0D-3EDC-6C42-93FF-8C9BC1A3F6D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3DF2F91-6B39-FD4B-AE56-BA41816EBFC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BF87782-0F15-E943-AE97-DB3C36511C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61805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marisolgr/python_sat_tutorials/blob/main/Ch8_Land_Example.ipynb" TargetMode="External"/><Relationship Id="rId2" Type="http://schemas.openxmlformats.org/officeDocument/2006/relationships/hyperlink" Target="https://data.ceda.ac.uk/neodc/esacci/ocean_colour/data/v4.2-release/geographic/netcdf/chlor_a/daily/v4.2" TargetMode="Externa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1.e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emf"/><Relationship Id="rId4" Type="http://schemas.openxmlformats.org/officeDocument/2006/relationships/image" Target="../media/image14.em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E89F891B-266C-9F69-BF68-C2A38101F459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alphaModFix amt="82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489049" y="0"/>
            <a:ext cx="8702233" cy="4538133"/>
          </a:xfrm>
          <a:prstGeom prst="rect">
            <a:avLst/>
          </a:prstGeom>
        </p:spPr>
      </p:pic>
      <p:pic>
        <p:nvPicPr>
          <p:cNvPr id="3" name="Picture 21" descr="Bildergebnis fÃ¼r saildrone logo">
            <a:extLst>
              <a:ext uri="{FF2B5EF4-FFF2-40B4-BE49-F238E27FC236}">
                <a16:creationId xmlns:a16="http://schemas.microsoft.com/office/drawing/2014/main" id="{D86A5493-5171-CA01-76E1-D738C88AE38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7583514" y="5785104"/>
            <a:ext cx="2619375" cy="7381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45461798-1A5C-D08F-27FC-4A56E1BC1444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751653" y="5548683"/>
            <a:ext cx="1211031" cy="1211031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1DF57151-531E-83A3-8D6A-DA11866D8FA6}"/>
              </a:ext>
            </a:extLst>
          </p:cNvPr>
          <p:cNvPicPr>
            <a:picLocks noChangeAspect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1877" y="4913599"/>
            <a:ext cx="1955800" cy="1905000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2F890B5D-4C8A-4E49-2044-21DF21644139}"/>
              </a:ext>
            </a:extLst>
          </p:cNvPr>
          <p:cNvSpPr/>
          <p:nvPr/>
        </p:nvSpPr>
        <p:spPr>
          <a:xfrm>
            <a:off x="230940" y="2122598"/>
            <a:ext cx="3988591" cy="206210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Validation of satellite data</a:t>
            </a:r>
          </a:p>
          <a:p>
            <a:endParaRPr lang="en-US" dirty="0"/>
          </a:p>
          <a:p>
            <a:r>
              <a:rPr lang="en-US" dirty="0"/>
              <a:t>Sea Surface Temperature (SST) </a:t>
            </a:r>
          </a:p>
          <a:p>
            <a:r>
              <a:rPr lang="en-US" dirty="0"/>
              <a:t>&amp; </a:t>
            </a:r>
          </a:p>
          <a:p>
            <a:r>
              <a:rPr lang="en-US" dirty="0"/>
              <a:t>Sea Surface Salinity (SSS)</a:t>
            </a:r>
          </a:p>
          <a:p>
            <a:endParaRPr lang="en-US" i="1" dirty="0"/>
          </a:p>
          <a:p>
            <a:r>
              <a:rPr lang="en-US" sz="2000" b="1" i="1" dirty="0"/>
              <a:t>in challenging environments</a:t>
            </a: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A1715EA6-6DA1-3C57-DFF6-5204A853ABB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2163825" y="5201682"/>
            <a:ext cx="1634323" cy="13666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DDA87746-38F3-6E4C-6046-24EF4CF60D8A}"/>
              </a:ext>
            </a:extLst>
          </p:cNvPr>
          <p:cNvSpPr/>
          <p:nvPr/>
        </p:nvSpPr>
        <p:spPr>
          <a:xfrm>
            <a:off x="491369" y="468628"/>
            <a:ext cx="5476051" cy="769441"/>
          </a:xfrm>
          <a:prstGeom prst="rect">
            <a:avLst/>
          </a:prstGeom>
          <a:solidFill>
            <a:schemeClr val="bg2"/>
          </a:solidFill>
        </p:spPr>
        <p:txBody>
          <a:bodyPr wrap="none">
            <a:spAutoFit/>
          </a:bodyPr>
          <a:lstStyle/>
          <a:p>
            <a:r>
              <a:rPr lang="en-US" sz="4400" dirty="0"/>
              <a:t>MISST and SSS projects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95E7336E-87C9-BAAB-C1AA-8CF9BF8691A1}"/>
              </a:ext>
            </a:extLst>
          </p:cNvPr>
          <p:cNvPicPr>
            <a:picLocks noChangeAspect="1"/>
          </p:cNvPicPr>
          <p:nvPr/>
        </p:nvPicPr>
        <p:blipFill>
          <a:blip r:embed="rId7" cstate="screen">
            <a:alphaModFix amt="84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438231" y="1492512"/>
            <a:ext cx="3145283" cy="27911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097589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D278FAC3-82BC-5E8B-01BB-7340FFC83CCE}"/>
              </a:ext>
            </a:extLst>
          </p:cNvPr>
          <p:cNvSpPr/>
          <p:nvPr/>
        </p:nvSpPr>
        <p:spPr>
          <a:xfrm>
            <a:off x="389640" y="301982"/>
            <a:ext cx="11337303" cy="129266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solidFill>
                  <a:srgbClr val="C00000"/>
                </a:solidFill>
              </a:rPr>
              <a:t>P4:</a:t>
            </a:r>
          </a:p>
          <a:p>
            <a:r>
              <a:rPr lang="en-US" dirty="0"/>
              <a:t>Do differences between in-situ and satellite values change during the year? (</a:t>
            </a:r>
            <a:r>
              <a:rPr lang="en-US" dirty="0" err="1"/>
              <a:t>aleydis</a:t>
            </a:r>
            <a:r>
              <a:rPr lang="en-US" dirty="0"/>
              <a:t>)</a:t>
            </a:r>
          </a:p>
          <a:p>
            <a:endParaRPr lang="en-US" dirty="0"/>
          </a:p>
          <a:p>
            <a:r>
              <a:rPr lang="en-US" dirty="0"/>
              <a:t>Temperature &amp; Salinity. By Region and/</a:t>
            </a:r>
            <a:r>
              <a:rPr lang="en-US"/>
              <a:t>or Global </a:t>
            </a:r>
            <a:endParaRPr lang="en-US" dirty="0"/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27E2332F-161E-0E84-7534-7E766B04639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5325401" y="3196739"/>
            <a:ext cx="6151672" cy="34585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7B521D0-0CF7-959E-A484-874A435FF495}"/>
              </a:ext>
            </a:extLst>
          </p:cNvPr>
          <p:cNvSpPr txBox="1"/>
          <p:nvPr/>
        </p:nvSpPr>
        <p:spPr>
          <a:xfrm>
            <a:off x="487318" y="2063710"/>
            <a:ext cx="3293615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US" dirty="0"/>
              <a:t>Aggregate all data for a region in a dataset </a:t>
            </a:r>
          </a:p>
          <a:p>
            <a:pPr marL="285750" indent="-285750">
              <a:buFontTx/>
              <a:buChar char="-"/>
            </a:pPr>
            <a:r>
              <a:rPr lang="en-US" dirty="0"/>
              <a:t>Clean data</a:t>
            </a:r>
          </a:p>
          <a:p>
            <a:pPr marL="285750" indent="-285750">
              <a:buFontTx/>
              <a:buChar char="-"/>
            </a:pPr>
            <a:endParaRPr lang="en-US" dirty="0"/>
          </a:p>
          <a:p>
            <a:pPr marL="285750" indent="-285750">
              <a:buFontTx/>
              <a:buChar char="-"/>
            </a:pPr>
            <a:r>
              <a:rPr lang="en-US" dirty="0"/>
              <a:t>Compare T or S data from </a:t>
            </a:r>
            <a:r>
              <a:rPr lang="en-US" dirty="0" err="1"/>
              <a:t>saildrone</a:t>
            </a:r>
            <a:r>
              <a:rPr lang="en-US" dirty="0"/>
              <a:t> with co-located satellite data and answer the following questions:</a:t>
            </a:r>
          </a:p>
          <a:p>
            <a:endParaRPr lang="en-US" dirty="0"/>
          </a:p>
          <a:p>
            <a:pPr marL="285750" indent="-285750">
              <a:buFontTx/>
              <a:buChar char="-"/>
            </a:pPr>
            <a:r>
              <a:rPr lang="en-US" dirty="0">
                <a:solidFill>
                  <a:schemeClr val="accent5">
                    <a:lumMod val="75000"/>
                  </a:schemeClr>
                </a:solidFill>
              </a:rPr>
              <a:t>Is there a month with larger/smaller differences? </a:t>
            </a:r>
          </a:p>
          <a:p>
            <a:pPr marL="285750" indent="-285750">
              <a:buFontTx/>
              <a:buChar char="-"/>
            </a:pPr>
            <a:r>
              <a:rPr lang="en-US" dirty="0">
                <a:solidFill>
                  <a:schemeClr val="accent5">
                    <a:lumMod val="75000"/>
                  </a:schemeClr>
                </a:solidFill>
              </a:rPr>
              <a:t>A region that shows differences through the year?</a:t>
            </a:r>
          </a:p>
          <a:p>
            <a:pPr marL="285750" indent="-285750">
              <a:buFontTx/>
              <a:buChar char="-"/>
            </a:pPr>
            <a:r>
              <a:rPr lang="en-US" dirty="0">
                <a:solidFill>
                  <a:schemeClr val="accent5">
                    <a:lumMod val="75000"/>
                  </a:schemeClr>
                </a:solidFill>
              </a:rPr>
              <a:t>Are these differences due to Temperature or wind?</a:t>
            </a:r>
          </a:p>
        </p:txBody>
      </p:sp>
    </p:spTree>
    <p:extLst>
      <p:ext uri="{BB962C8B-B14F-4D97-AF65-F5344CB8AC3E}">
        <p14:creationId xmlns:p14="http://schemas.microsoft.com/office/powerpoint/2010/main" val="341063166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759D5F-A432-9500-CBBB-4D05AF8714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C00000"/>
                </a:solidFill>
              </a:rPr>
              <a:t>P5: </a:t>
            </a:r>
            <a:r>
              <a:rPr lang="en-US" dirty="0"/>
              <a:t>Acquire chlorophyll data (meg)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C6CDD1-9A3C-1945-6495-9EEC8EA411E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667250"/>
          </a:xfrm>
        </p:spPr>
        <p:txBody>
          <a:bodyPr>
            <a:normAutofit fontScale="92500" lnSpcReduction="10000"/>
          </a:bodyPr>
          <a:lstStyle/>
          <a:p>
            <a:r>
              <a:rPr lang="en-US" dirty="0">
                <a:solidFill>
                  <a:schemeClr val="accent1"/>
                </a:solidFill>
              </a:rPr>
              <a:t>What are chlorophyll-a conditions on a given cruise day?</a:t>
            </a:r>
          </a:p>
          <a:p>
            <a:r>
              <a:rPr lang="en-US" dirty="0"/>
              <a:t>Open a west coast </a:t>
            </a:r>
            <a:r>
              <a:rPr lang="en-US" dirty="0" err="1"/>
              <a:t>saildrone</a:t>
            </a:r>
            <a:r>
              <a:rPr lang="en-US" dirty="0"/>
              <a:t> cruise</a:t>
            </a:r>
          </a:p>
          <a:p>
            <a:r>
              <a:rPr lang="en-US" dirty="0"/>
              <a:t>Select 3 dates at random</a:t>
            </a:r>
          </a:p>
          <a:p>
            <a:r>
              <a:rPr lang="en-US" dirty="0"/>
              <a:t>Get </a:t>
            </a:r>
            <a:r>
              <a:rPr lang="en-US" dirty="0" err="1"/>
              <a:t>chlo</a:t>
            </a:r>
            <a:r>
              <a:rPr lang="en-US" dirty="0"/>
              <a:t> images for those days for a region around the point where </a:t>
            </a:r>
            <a:r>
              <a:rPr lang="en-US" dirty="0" err="1"/>
              <a:t>saildrone</a:t>
            </a:r>
            <a:r>
              <a:rPr lang="en-US" dirty="0"/>
              <a:t> was that day </a:t>
            </a:r>
            <a:r>
              <a:rPr lang="en-US" dirty="0" err="1"/>
              <a:t>lat</a:t>
            </a:r>
            <a:r>
              <a:rPr lang="en-US" dirty="0"/>
              <a:t>/</a:t>
            </a:r>
            <a:r>
              <a:rPr lang="en-US" dirty="0" err="1"/>
              <a:t>lon</a:t>
            </a:r>
            <a:r>
              <a:rPr lang="en-US" dirty="0"/>
              <a:t> +-3 deg</a:t>
            </a:r>
          </a:p>
          <a:p>
            <a:r>
              <a:rPr lang="en-US" dirty="0"/>
              <a:t>Data from:</a:t>
            </a:r>
          </a:p>
          <a:p>
            <a:pPr lvl="1"/>
            <a:r>
              <a:rPr lang="en-US" dirty="0">
                <a:hlinkClick r:id="rId2"/>
              </a:rPr>
              <a:t>https://data.ceda.ac.uk/neodc/esacci/ocean_colour/data/v4.2-release/geographic/netcdf/chlor_a/daily/v4.2</a:t>
            </a:r>
            <a:endParaRPr lang="en-US" dirty="0"/>
          </a:p>
          <a:p>
            <a:r>
              <a:rPr lang="en-US" dirty="0"/>
              <a:t>Code example: (4</a:t>
            </a:r>
            <a:r>
              <a:rPr lang="en-US" baseline="30000" dirty="0"/>
              <a:t>th</a:t>
            </a:r>
            <a:r>
              <a:rPr lang="en-US" dirty="0"/>
              <a:t> grey cell (‘</a:t>
            </a:r>
            <a:r>
              <a:rPr lang="en-US" i="1" dirty="0"/>
              <a:t># Download each file from our list, and select region’)</a:t>
            </a:r>
            <a:endParaRPr lang="en-US" dirty="0"/>
          </a:p>
          <a:p>
            <a:pPr lvl="1"/>
            <a:r>
              <a:rPr lang="en-US" dirty="0">
                <a:hlinkClick r:id="rId3"/>
              </a:rPr>
              <a:t>https://github.com/marisolgr/python_sat_tutorials/blob/main/Ch8_Land_Example.ipynb</a:t>
            </a:r>
            <a:r>
              <a:rPr lang="en-US" dirty="0"/>
              <a:t>  </a:t>
            </a:r>
          </a:p>
        </p:txBody>
      </p:sp>
    </p:spTree>
    <p:extLst>
      <p:ext uri="{BB962C8B-B14F-4D97-AF65-F5344CB8AC3E}">
        <p14:creationId xmlns:p14="http://schemas.microsoft.com/office/powerpoint/2010/main" val="194781693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0FEF8B-B0CA-FFD4-A928-87AE4DD2C4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C00000"/>
                </a:solidFill>
              </a:rPr>
              <a:t>P6: </a:t>
            </a:r>
            <a:r>
              <a:rPr lang="en-US" dirty="0"/>
              <a:t>Put together the cleaning the data process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DE8341-E8CA-E6B1-C7DE-AE67ECD8929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Give a menu and select a region:</a:t>
            </a:r>
          </a:p>
          <a:p>
            <a:pPr lvl="1"/>
            <a:r>
              <a:rPr lang="en-US" dirty="0"/>
              <a:t>Select a set of files</a:t>
            </a:r>
          </a:p>
          <a:p>
            <a:pPr lvl="1"/>
            <a:r>
              <a:rPr lang="en-US" dirty="0"/>
              <a:t>Open files and select data for region</a:t>
            </a:r>
          </a:p>
          <a:p>
            <a:pPr lvl="1"/>
            <a:r>
              <a:rPr lang="en-US" dirty="0"/>
              <a:t>Aggregate into one dataset</a:t>
            </a:r>
          </a:p>
          <a:p>
            <a:pPr lvl="1"/>
            <a:r>
              <a:rPr lang="en-US" dirty="0"/>
              <a:t>Clean anomalies (and if west coast, also take out the bay)</a:t>
            </a:r>
          </a:p>
          <a:p>
            <a:r>
              <a:rPr lang="en-US" dirty="0"/>
              <a:t>Return</a:t>
            </a:r>
          </a:p>
          <a:p>
            <a:pPr lvl="1"/>
            <a:r>
              <a:rPr lang="en-US" dirty="0"/>
              <a:t>plot data: trajectory and TS plot</a:t>
            </a:r>
          </a:p>
          <a:p>
            <a:pPr lvl="1"/>
            <a:r>
              <a:rPr lang="en-US" dirty="0"/>
              <a:t>New aggregated dataset</a:t>
            </a:r>
          </a:p>
        </p:txBody>
      </p:sp>
    </p:spTree>
    <p:extLst>
      <p:ext uri="{BB962C8B-B14F-4D97-AF65-F5344CB8AC3E}">
        <p14:creationId xmlns:p14="http://schemas.microsoft.com/office/powerpoint/2010/main" val="38044277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9A4FAF-E833-310B-EBB1-964259D9CB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FF0000"/>
                </a:solidFill>
              </a:rPr>
              <a:t>P7: </a:t>
            </a:r>
            <a:r>
              <a:rPr lang="en-US" dirty="0"/>
              <a:t>All functions together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9B2AD9-BA19-F499-57CC-459C15182E4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One file with all the functions</a:t>
            </a:r>
          </a:p>
          <a:p>
            <a:pPr lvl="1"/>
            <a:r>
              <a:rPr lang="en-US" dirty="0"/>
              <a:t>One cell per function</a:t>
            </a:r>
          </a:p>
          <a:p>
            <a:pPr lvl="1"/>
            <a:r>
              <a:rPr lang="en-US" dirty="0"/>
              <a:t>Each function will have all the libraries it needs</a:t>
            </a:r>
          </a:p>
          <a:p>
            <a:pPr lvl="1"/>
            <a:r>
              <a:rPr lang="en-US" dirty="0"/>
              <a:t>Clean up and comment what needs it</a:t>
            </a:r>
          </a:p>
          <a:p>
            <a:r>
              <a:rPr lang="en-US" dirty="0"/>
              <a:t>Make another script when you get to exemplify how to use each function</a:t>
            </a:r>
          </a:p>
          <a:p>
            <a:pPr lvl="1"/>
            <a:r>
              <a:rPr lang="en-US" dirty="0"/>
              <a:t>One of this examples is Project 6. </a:t>
            </a:r>
          </a:p>
          <a:p>
            <a:r>
              <a:rPr lang="en-US" dirty="0"/>
              <a:t>Test that all work</a:t>
            </a:r>
          </a:p>
        </p:txBody>
      </p:sp>
    </p:spTree>
    <p:extLst>
      <p:ext uri="{BB962C8B-B14F-4D97-AF65-F5344CB8AC3E}">
        <p14:creationId xmlns:p14="http://schemas.microsoft.com/office/powerpoint/2010/main" val="69352181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BFB25AD8-BE53-0C56-8842-39B388DF6F77}"/>
              </a:ext>
            </a:extLst>
          </p:cNvPr>
          <p:cNvSpPr txBox="1"/>
          <p:nvPr/>
        </p:nvSpPr>
        <p:spPr>
          <a:xfrm>
            <a:off x="568171" y="559293"/>
            <a:ext cx="6748386" cy="150810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/>
              <a:t>Question 3 &amp; 4: Can we identify fronts and how large they are</a:t>
            </a:r>
          </a:p>
          <a:p>
            <a:pPr marL="285750" indent="-285750">
              <a:buFontTx/>
              <a:buChar char="-"/>
            </a:pPr>
            <a:r>
              <a:rPr lang="en-US" dirty="0"/>
              <a:t>Fronts of salinity due to river run off</a:t>
            </a:r>
          </a:p>
          <a:p>
            <a:pPr marL="742950" lvl="1" indent="-285750">
              <a:buFontTx/>
              <a:buChar char="-"/>
            </a:pPr>
            <a:r>
              <a:rPr lang="en-US" dirty="0"/>
              <a:t>Arctic, Northern California Current, Brazil</a:t>
            </a:r>
          </a:p>
          <a:p>
            <a:pPr marL="285750" indent="-285750">
              <a:buFontTx/>
              <a:buChar char="-"/>
            </a:pPr>
            <a:r>
              <a:rPr lang="en-US" dirty="0"/>
              <a:t>Fronts of temperature and salinity due to coastal upwelling</a:t>
            </a:r>
          </a:p>
          <a:p>
            <a:pPr marL="742950" lvl="1" indent="-285750">
              <a:buFontTx/>
              <a:buChar char="-"/>
            </a:pPr>
            <a:r>
              <a:rPr lang="en-US" dirty="0"/>
              <a:t>California Current, Canary Current </a:t>
            </a:r>
          </a:p>
        </p:txBody>
      </p:sp>
    </p:spTree>
    <p:extLst>
      <p:ext uri="{BB962C8B-B14F-4D97-AF65-F5344CB8AC3E}">
        <p14:creationId xmlns:p14="http://schemas.microsoft.com/office/powerpoint/2010/main" val="201604207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C86EB03-19AD-CBEF-044E-A293901BE50B}"/>
              </a:ext>
            </a:extLst>
          </p:cNvPr>
          <p:cNvSpPr txBox="1"/>
          <p:nvPr/>
        </p:nvSpPr>
        <p:spPr>
          <a:xfrm>
            <a:off x="568171" y="559293"/>
            <a:ext cx="10139186" cy="150810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/>
              <a:t>Question 5: What are the surface conditions during upwelling events and how far they extend</a:t>
            </a:r>
          </a:p>
          <a:p>
            <a:pPr marL="285750" indent="-285750">
              <a:buFontTx/>
              <a:buChar char="-"/>
            </a:pPr>
            <a:r>
              <a:rPr lang="en-US" dirty="0"/>
              <a:t>Identify upwelling events (strong equatorward alongshore winds, cold temperature, high salinity)</a:t>
            </a:r>
          </a:p>
          <a:p>
            <a:pPr marL="285750" indent="-285750">
              <a:buFontTx/>
              <a:buChar char="-"/>
            </a:pPr>
            <a:r>
              <a:rPr lang="en-US" dirty="0"/>
              <a:t>O? </a:t>
            </a:r>
            <a:r>
              <a:rPr lang="en-US" dirty="0" err="1"/>
              <a:t>Chl</a:t>
            </a:r>
            <a:r>
              <a:rPr lang="en-US" dirty="0"/>
              <a:t>?</a:t>
            </a:r>
          </a:p>
          <a:p>
            <a:pPr marL="285750" indent="-285750">
              <a:buFontTx/>
              <a:buChar char="-"/>
            </a:pPr>
            <a:r>
              <a:rPr lang="en-US" dirty="0"/>
              <a:t>Compare to satellite data</a:t>
            </a:r>
          </a:p>
          <a:p>
            <a:pPr marL="285750" indent="-285750">
              <a:buFontTx/>
              <a:buChar char="-"/>
            </a:pPr>
            <a:r>
              <a:rPr lang="en-US" dirty="0"/>
              <a:t>Other data</a:t>
            </a:r>
          </a:p>
        </p:txBody>
      </p:sp>
    </p:spTree>
    <p:extLst>
      <p:ext uri="{BB962C8B-B14F-4D97-AF65-F5344CB8AC3E}">
        <p14:creationId xmlns:p14="http://schemas.microsoft.com/office/powerpoint/2010/main" val="151535256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86783884-C25B-67C8-EC37-B34DD7C907A2}"/>
              </a:ext>
            </a:extLst>
          </p:cNvPr>
          <p:cNvSpPr/>
          <p:nvPr/>
        </p:nvSpPr>
        <p:spPr>
          <a:xfrm>
            <a:off x="375820" y="321789"/>
            <a:ext cx="11129639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/>
              <a:t>Question 7: When do we get higher stratification?</a:t>
            </a:r>
          </a:p>
          <a:p>
            <a:pPr marL="285750" indent="-285750">
              <a:buFontTx/>
              <a:buChar char="-"/>
            </a:pPr>
            <a:r>
              <a:rPr lang="en-US" dirty="0"/>
              <a:t>Put together SBE thermistors data with other cruise data</a:t>
            </a:r>
          </a:p>
          <a:p>
            <a:pPr marL="285750" indent="-285750">
              <a:buFontTx/>
              <a:buChar char="-"/>
            </a:pPr>
            <a:r>
              <a:rPr lang="en-US" dirty="0"/>
              <a:t>Identify high stratification periods</a:t>
            </a:r>
          </a:p>
          <a:p>
            <a:pPr marL="285750" indent="-285750">
              <a:buFontTx/>
              <a:buChar char="-"/>
            </a:pPr>
            <a:r>
              <a:rPr lang="en-US" dirty="0"/>
              <a:t>Compare to other collected data to identify why</a:t>
            </a:r>
          </a:p>
          <a:p>
            <a:pPr marL="285750" indent="-285750">
              <a:buFontTx/>
              <a:buChar char="-"/>
            </a:pPr>
            <a:r>
              <a:rPr lang="en-US" dirty="0"/>
              <a:t>Only 1 cruise for now in the Arctic (2019) </a:t>
            </a:r>
          </a:p>
        </p:txBody>
      </p:sp>
    </p:spTree>
    <p:extLst>
      <p:ext uri="{BB962C8B-B14F-4D97-AF65-F5344CB8AC3E}">
        <p14:creationId xmlns:p14="http://schemas.microsoft.com/office/powerpoint/2010/main" val="212592538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637BC68E-333D-D04C-B669-B188F372DD9B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032978" y="0"/>
            <a:ext cx="5164186" cy="5258383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80630ACA-5BED-D348-8B4F-8762B366FE8C}"/>
              </a:ext>
            </a:extLst>
          </p:cNvPr>
          <p:cNvSpPr txBox="1"/>
          <p:nvPr/>
        </p:nvSpPr>
        <p:spPr>
          <a:xfrm>
            <a:off x="2276021" y="1447303"/>
            <a:ext cx="4221027" cy="646331"/>
          </a:xfrm>
          <a:prstGeom prst="rect">
            <a:avLst/>
          </a:prstGeom>
          <a:solidFill>
            <a:schemeClr val="bg2"/>
          </a:solidFill>
        </p:spPr>
        <p:txBody>
          <a:bodyPr wrap="none" rtlCol="0">
            <a:spAutoFit/>
          </a:bodyPr>
          <a:lstStyle/>
          <a:p>
            <a:r>
              <a:rPr lang="en-US" sz="3600" dirty="0"/>
              <a:t>45 Cruises 2015-2021</a:t>
            </a:r>
          </a:p>
        </p:txBody>
      </p:sp>
      <p:pic>
        <p:nvPicPr>
          <p:cNvPr id="6" name="Picture 21" descr="Bildergebnis fÃ¼r saildrone logo">
            <a:extLst>
              <a:ext uri="{FF2B5EF4-FFF2-40B4-BE49-F238E27FC236}">
                <a16:creationId xmlns:a16="http://schemas.microsoft.com/office/drawing/2014/main" id="{7972CA73-604B-AF3E-2201-1FFD3658D74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220591" y="196572"/>
            <a:ext cx="3877275" cy="10926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7AFB1CB1-9767-5C37-6C2D-DB86782BF13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0" y="3151767"/>
            <a:ext cx="7936089" cy="3686975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BB2DD26B-6BDF-E305-3B48-53EFE56A859F}"/>
              </a:ext>
            </a:extLst>
          </p:cNvPr>
          <p:cNvSpPr txBox="1"/>
          <p:nvPr/>
        </p:nvSpPr>
        <p:spPr>
          <a:xfrm>
            <a:off x="7936089" y="6367809"/>
            <a:ext cx="31361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Temperature @ the Surface (C) </a:t>
            </a:r>
          </a:p>
        </p:txBody>
      </p:sp>
    </p:spTree>
    <p:extLst>
      <p:ext uri="{BB962C8B-B14F-4D97-AF65-F5344CB8AC3E}">
        <p14:creationId xmlns:p14="http://schemas.microsoft.com/office/powerpoint/2010/main" val="348127019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0C758AF-2228-42EF-CCA4-E70C21BC0E2E}"/>
              </a:ext>
            </a:extLst>
          </p:cNvPr>
          <p:cNvSpPr txBox="1"/>
          <p:nvPr/>
        </p:nvSpPr>
        <p:spPr>
          <a:xfrm>
            <a:off x="86317" y="6424199"/>
            <a:ext cx="31361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Temperature @ the Surface (C) </a:t>
            </a:r>
          </a:p>
        </p:txBody>
      </p:sp>
      <p:pic>
        <p:nvPicPr>
          <p:cNvPr id="1030" name="Picture 6">
            <a:extLst>
              <a:ext uri="{FF2B5EF4-FFF2-40B4-BE49-F238E27FC236}">
                <a16:creationId xmlns:a16="http://schemas.microsoft.com/office/drawing/2014/main" id="{08BC1049-E083-0077-DDED-FE4204D4F9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0" y="854353"/>
            <a:ext cx="12192000" cy="5664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038D8064-5812-BD60-8580-A2D335C2797C}"/>
              </a:ext>
            </a:extLst>
          </p:cNvPr>
          <p:cNvSpPr/>
          <p:nvPr/>
        </p:nvSpPr>
        <p:spPr>
          <a:xfrm>
            <a:off x="174496" y="208022"/>
            <a:ext cx="11712703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i="1" dirty="0"/>
              <a:t>Challenging environments: </a:t>
            </a:r>
            <a:r>
              <a:rPr lang="en-US" sz="2800" dirty="0"/>
              <a:t>near ice, near river outputs, coastal areas, fronts</a:t>
            </a: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973A3EB0-C8AF-6F9D-5000-23E3E58340A8}"/>
              </a:ext>
            </a:extLst>
          </p:cNvPr>
          <p:cNvCxnSpPr>
            <a:cxnSpLocks/>
          </p:cNvCxnSpPr>
          <p:nvPr/>
        </p:nvCxnSpPr>
        <p:spPr>
          <a:xfrm flipH="1">
            <a:off x="1593864" y="731242"/>
            <a:ext cx="3136180" cy="1328980"/>
          </a:xfrm>
          <a:prstGeom prst="straightConnector1">
            <a:avLst/>
          </a:prstGeom>
          <a:ln w="28575"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78D7F73F-0DB1-F5C4-E6F9-0F21BED664E6}"/>
              </a:ext>
            </a:extLst>
          </p:cNvPr>
          <p:cNvCxnSpPr>
            <a:cxnSpLocks/>
          </p:cNvCxnSpPr>
          <p:nvPr/>
        </p:nvCxnSpPr>
        <p:spPr>
          <a:xfrm flipH="1">
            <a:off x="1478844" y="731242"/>
            <a:ext cx="5091289" cy="1616847"/>
          </a:xfrm>
          <a:prstGeom prst="straightConnector1">
            <a:avLst/>
          </a:prstGeom>
          <a:ln w="28575"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732E296B-A8EE-8C73-BD37-1016BCB3C0E8}"/>
              </a:ext>
            </a:extLst>
          </p:cNvPr>
          <p:cNvCxnSpPr>
            <a:cxnSpLocks/>
          </p:cNvCxnSpPr>
          <p:nvPr/>
        </p:nvCxnSpPr>
        <p:spPr>
          <a:xfrm flipH="1">
            <a:off x="3586353" y="731242"/>
            <a:ext cx="3136180" cy="2361914"/>
          </a:xfrm>
          <a:prstGeom prst="straightConnector1">
            <a:avLst/>
          </a:prstGeom>
          <a:ln w="28575"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5DB598EC-03B9-3A7F-B669-AF1067FB1616}"/>
              </a:ext>
            </a:extLst>
          </p:cNvPr>
          <p:cNvCxnSpPr>
            <a:cxnSpLocks/>
          </p:cNvCxnSpPr>
          <p:nvPr/>
        </p:nvCxnSpPr>
        <p:spPr>
          <a:xfrm>
            <a:off x="6874933" y="731242"/>
            <a:ext cx="169334" cy="4077825"/>
          </a:xfrm>
          <a:prstGeom prst="straightConnector1">
            <a:avLst/>
          </a:prstGeom>
          <a:ln w="28575"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1EFB28B6-A2B8-9825-9353-6FC9F53C7872}"/>
              </a:ext>
            </a:extLst>
          </p:cNvPr>
          <p:cNvCxnSpPr>
            <a:cxnSpLocks/>
          </p:cNvCxnSpPr>
          <p:nvPr/>
        </p:nvCxnSpPr>
        <p:spPr>
          <a:xfrm flipH="1">
            <a:off x="8830042" y="708285"/>
            <a:ext cx="1813247" cy="3056560"/>
          </a:xfrm>
          <a:prstGeom prst="straightConnector1">
            <a:avLst/>
          </a:prstGeom>
          <a:ln w="28575"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29877DD1-2AE2-1F84-94A0-10D94CBFF116}"/>
              </a:ext>
            </a:extLst>
          </p:cNvPr>
          <p:cNvCxnSpPr>
            <a:cxnSpLocks/>
          </p:cNvCxnSpPr>
          <p:nvPr/>
        </p:nvCxnSpPr>
        <p:spPr>
          <a:xfrm flipH="1">
            <a:off x="3586353" y="708285"/>
            <a:ext cx="6904536" cy="2720715"/>
          </a:xfrm>
          <a:prstGeom prst="straightConnector1">
            <a:avLst/>
          </a:prstGeom>
          <a:ln w="28575"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9446330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2E743682-6E15-5F4A-B384-E8365DECFBA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7082468" cy="3774722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13DA41ED-0DEC-3643-A922-999D743A3AF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53961" y="2940050"/>
            <a:ext cx="7338039" cy="391795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F9962F0C-6937-1F3F-7ED2-AF1B68B7BDF7}"/>
              </a:ext>
            </a:extLst>
          </p:cNvPr>
          <p:cNvSpPr txBox="1"/>
          <p:nvPr/>
        </p:nvSpPr>
        <p:spPr>
          <a:xfrm>
            <a:off x="7082468" y="1074198"/>
            <a:ext cx="4655570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/>
              <a:t>Validation</a:t>
            </a:r>
            <a:r>
              <a:rPr lang="en-US" dirty="0"/>
              <a:t> </a:t>
            </a:r>
          </a:p>
          <a:p>
            <a:r>
              <a:rPr lang="en-US" dirty="0"/>
              <a:t>quantification of how close data values are</a:t>
            </a:r>
          </a:p>
          <a:p>
            <a:r>
              <a:rPr lang="en-US" dirty="0"/>
              <a:t>between satellite and in situ (</a:t>
            </a:r>
            <a:r>
              <a:rPr lang="en-US" dirty="0" err="1"/>
              <a:t>saildrone</a:t>
            </a:r>
            <a:r>
              <a:rPr lang="en-US" dirty="0"/>
              <a:t>) sources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4533259-30E8-869C-7F24-F83E51F8516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3866633"/>
            <a:ext cx="3168279" cy="289945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E1D7811-DCF0-5164-9950-D60D43A3CB3C}"/>
              </a:ext>
            </a:extLst>
          </p:cNvPr>
          <p:cNvSpPr txBox="1"/>
          <p:nvPr/>
        </p:nvSpPr>
        <p:spPr>
          <a:xfrm>
            <a:off x="9447961" y="5968122"/>
            <a:ext cx="220534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Vazquez-Cuervo et al., 2019</a:t>
            </a:r>
          </a:p>
        </p:txBody>
      </p:sp>
    </p:spTree>
    <p:extLst>
      <p:ext uri="{BB962C8B-B14F-4D97-AF65-F5344CB8AC3E}">
        <p14:creationId xmlns:p14="http://schemas.microsoft.com/office/powerpoint/2010/main" val="416087506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2E743682-6E15-5F4A-B384-E8365DECFBA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7082468" cy="3774722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13DA41ED-0DEC-3643-A922-999D743A3AF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53961" y="2940050"/>
            <a:ext cx="7338039" cy="391795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343FB5E-ACBA-5948-A23E-122ED7F3B37C}"/>
              </a:ext>
            </a:extLst>
          </p:cNvPr>
          <p:cNvSpPr txBox="1"/>
          <p:nvPr/>
        </p:nvSpPr>
        <p:spPr>
          <a:xfrm>
            <a:off x="287736" y="4430273"/>
            <a:ext cx="4278489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Comparisons mostly done!</a:t>
            </a:r>
          </a:p>
          <a:p>
            <a:endParaRPr lang="en-US" dirty="0"/>
          </a:p>
          <a:p>
            <a:r>
              <a:rPr lang="en-US" sz="2400" dirty="0">
                <a:solidFill>
                  <a:schemeClr val="accent2"/>
                </a:solidFill>
              </a:rPr>
              <a:t>Now the question is “why?”</a:t>
            </a:r>
          </a:p>
          <a:p>
            <a:endParaRPr lang="en-US" sz="2400" dirty="0">
              <a:solidFill>
                <a:srgbClr val="C00000"/>
              </a:solidFill>
            </a:endParaRPr>
          </a:p>
          <a:p>
            <a:r>
              <a:rPr lang="en-US" sz="2400" dirty="0">
                <a:solidFill>
                  <a:srgbClr val="C00000"/>
                </a:solidFill>
              </a:rPr>
              <a:t>And get to ask some interesting questions to the data collected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9962F0C-6937-1F3F-7ED2-AF1B68B7BDF7}"/>
              </a:ext>
            </a:extLst>
          </p:cNvPr>
          <p:cNvSpPr txBox="1"/>
          <p:nvPr/>
        </p:nvSpPr>
        <p:spPr>
          <a:xfrm>
            <a:off x="7082468" y="1074198"/>
            <a:ext cx="4655570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/>
              <a:t>Validation</a:t>
            </a:r>
            <a:r>
              <a:rPr lang="en-US" dirty="0"/>
              <a:t> </a:t>
            </a:r>
          </a:p>
          <a:p>
            <a:r>
              <a:rPr lang="en-US" dirty="0"/>
              <a:t>quantification of how close data values are</a:t>
            </a:r>
          </a:p>
          <a:p>
            <a:r>
              <a:rPr lang="en-US" dirty="0"/>
              <a:t>between satellite and in situ (</a:t>
            </a:r>
            <a:r>
              <a:rPr lang="en-US" dirty="0" err="1"/>
              <a:t>saildrone</a:t>
            </a:r>
            <a:r>
              <a:rPr lang="en-US" dirty="0"/>
              <a:t>) sources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22A49B9-A68C-1DDB-91AB-65435278555A}"/>
              </a:ext>
            </a:extLst>
          </p:cNvPr>
          <p:cNvSpPr txBox="1"/>
          <p:nvPr/>
        </p:nvSpPr>
        <p:spPr>
          <a:xfrm>
            <a:off x="9447961" y="5968122"/>
            <a:ext cx="220534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Vazquez-Cuervo et al., 2019</a:t>
            </a:r>
          </a:p>
        </p:txBody>
      </p:sp>
    </p:spTree>
    <p:extLst>
      <p:ext uri="{BB962C8B-B14F-4D97-AF65-F5344CB8AC3E}">
        <p14:creationId xmlns:p14="http://schemas.microsoft.com/office/powerpoint/2010/main" val="150677385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DD0005-80AA-CB5A-4BD8-C36B3AE17E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Cleaning the data –</a:t>
            </a:r>
            <a:r>
              <a:rPr lang="en-US" dirty="0">
                <a:solidFill>
                  <a:srgbClr val="C00000"/>
                </a:solidFill>
              </a:rPr>
              <a:t> only JPL co-located data</a:t>
            </a:r>
            <a:br>
              <a:rPr lang="en-US" dirty="0">
                <a:solidFill>
                  <a:srgbClr val="C00000"/>
                </a:solidFill>
              </a:rPr>
            </a:br>
            <a:r>
              <a:rPr lang="en-US" i="1" dirty="0">
                <a:solidFill>
                  <a:srgbClr val="7030A0"/>
                </a:solidFill>
              </a:rPr>
              <a:t>Functions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5647E0-8271-7FA4-8E41-1B135FC0F64D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55000" lnSpcReduction="20000"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When &amp; Where we have data (</a:t>
            </a:r>
            <a:r>
              <a:rPr lang="en-US" dirty="0" err="1"/>
              <a:t>paul</a:t>
            </a:r>
            <a:r>
              <a:rPr lang="en-US" dirty="0"/>
              <a:t>)</a:t>
            </a:r>
          </a:p>
          <a:p>
            <a:pPr lvl="1"/>
            <a:r>
              <a:rPr lang="en-US" dirty="0"/>
              <a:t>Input: a list of files.</a:t>
            </a:r>
          </a:p>
          <a:p>
            <a:pPr lvl="2"/>
            <a:r>
              <a:rPr lang="en-US" dirty="0"/>
              <a:t>Read files (all or a list of them) and plot:</a:t>
            </a:r>
          </a:p>
          <a:p>
            <a:pPr lvl="2"/>
            <a:r>
              <a:rPr lang="en-US" dirty="0"/>
              <a:t>All trajectories (choose a variable, including time, as a color)</a:t>
            </a:r>
          </a:p>
          <a:p>
            <a:pPr lvl="2"/>
            <a:r>
              <a:rPr lang="en-US" dirty="0"/>
              <a:t>A plot with year in the x-axis, and cruise number on the y-axis. (which years there is data). Use color to illustrate month or day of year</a:t>
            </a:r>
          </a:p>
          <a:p>
            <a:pPr lvl="2"/>
            <a:r>
              <a:rPr lang="en-US" dirty="0"/>
              <a:t>A plot with day of year on the x-axis and cruise # on the y-axis. (how much data through the year). use color to illustrate latitude</a:t>
            </a:r>
          </a:p>
          <a:p>
            <a:pPr lvl="1"/>
            <a:r>
              <a:rPr lang="en-US" dirty="0"/>
              <a:t>Output: display and save the 3 plots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Select a region (</a:t>
            </a:r>
            <a:r>
              <a:rPr lang="en-US" dirty="0" err="1"/>
              <a:t>aleydis</a:t>
            </a:r>
            <a:r>
              <a:rPr lang="en-US" dirty="0"/>
              <a:t>)</a:t>
            </a:r>
          </a:p>
          <a:p>
            <a:pPr lvl="1"/>
            <a:r>
              <a:rPr lang="en-US" dirty="0"/>
              <a:t>Input: nothing</a:t>
            </a:r>
          </a:p>
          <a:p>
            <a:pPr lvl="1"/>
            <a:r>
              <a:rPr lang="en-US" dirty="0"/>
              <a:t>Provide a menu of regions and prompt.</a:t>
            </a:r>
          </a:p>
          <a:p>
            <a:pPr lvl="1"/>
            <a:r>
              <a:rPr lang="en-US" dirty="0"/>
              <a:t>Select files of region (California current separate from the rest of the pacific) Output: plot trajectories, return a list of files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A87CA2B-13A3-04F5-7D76-3177FBDABBE0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55000" lnSpcReduction="20000"/>
          </a:bodyPr>
          <a:lstStyle/>
          <a:p>
            <a:pPr marL="514350" indent="-514350">
              <a:buFont typeface="+mj-lt"/>
              <a:buAutoNum type="arabicPeriod" startAt="3"/>
            </a:pPr>
            <a:r>
              <a:rPr lang="en-US" dirty="0"/>
              <a:t>Clean anomalies (Austin)</a:t>
            </a:r>
          </a:p>
          <a:p>
            <a:pPr lvl="1"/>
            <a:r>
              <a:rPr lang="en-US" dirty="0"/>
              <a:t>Input: a dataset</a:t>
            </a:r>
          </a:p>
          <a:p>
            <a:pPr lvl="1"/>
            <a:r>
              <a:rPr lang="en-US" dirty="0"/>
              <a:t>Remove all Salinity values = 9999</a:t>
            </a:r>
          </a:p>
          <a:p>
            <a:pPr lvl="1"/>
            <a:r>
              <a:rPr lang="en-US" dirty="0"/>
              <a:t>Identify anomalies (points out of the normal), identify time</a:t>
            </a:r>
          </a:p>
          <a:p>
            <a:pPr lvl="1"/>
            <a:r>
              <a:rPr lang="en-US" dirty="0"/>
              <a:t>If TS plot show only few anomalous points set to nan (check thresholds and adjust)</a:t>
            </a:r>
          </a:p>
          <a:p>
            <a:pPr lvl="2"/>
            <a:r>
              <a:rPr lang="en-US" dirty="0"/>
              <a:t>Can verify w satellite image (both salinity and SST)</a:t>
            </a:r>
          </a:p>
          <a:p>
            <a:pPr lvl="1"/>
            <a:r>
              <a:rPr lang="en-US" dirty="0"/>
              <a:t>Output: return clean dataset</a:t>
            </a:r>
          </a:p>
          <a:p>
            <a:pPr marL="514350" indent="-514350">
              <a:buFont typeface="+mj-lt"/>
              <a:buAutoNum type="arabicPeriod" startAt="4"/>
            </a:pPr>
            <a:r>
              <a:rPr lang="en-US" dirty="0"/>
              <a:t>Aggregate data by region (meg)</a:t>
            </a:r>
          </a:p>
          <a:p>
            <a:pPr lvl="1"/>
            <a:r>
              <a:rPr lang="en-US" dirty="0"/>
              <a:t>Input: </a:t>
            </a:r>
            <a:r>
              <a:rPr lang="en-US" dirty="0" err="1"/>
              <a:t>lat</a:t>
            </a:r>
            <a:r>
              <a:rPr lang="en-US" dirty="0"/>
              <a:t> </a:t>
            </a:r>
            <a:r>
              <a:rPr lang="en-US" dirty="0" err="1"/>
              <a:t>lon</a:t>
            </a:r>
            <a:r>
              <a:rPr lang="en-US" dirty="0"/>
              <a:t> range</a:t>
            </a:r>
          </a:p>
          <a:p>
            <a:pPr lvl="2"/>
            <a:r>
              <a:rPr lang="en-US" dirty="0"/>
              <a:t>select all files and data for that range</a:t>
            </a:r>
          </a:p>
          <a:p>
            <a:pPr lvl="2"/>
            <a:r>
              <a:rPr lang="en-US" dirty="0"/>
              <a:t>Merge into one dataset, adding one variable that identify </a:t>
            </a:r>
            <a:r>
              <a:rPr lang="en-US" dirty="0" err="1"/>
              <a:t>saildrone</a:t>
            </a:r>
            <a:r>
              <a:rPr lang="en-US" dirty="0"/>
              <a:t> ID</a:t>
            </a:r>
          </a:p>
          <a:p>
            <a:pPr lvl="1"/>
            <a:r>
              <a:rPr lang="en-US" dirty="0"/>
              <a:t>Return merged dataset</a:t>
            </a:r>
          </a:p>
          <a:p>
            <a:pPr marL="514350" indent="-514350">
              <a:buFont typeface="+mj-lt"/>
              <a:buAutoNum type="arabicPeriod" startAt="5"/>
            </a:pPr>
            <a:r>
              <a:rPr lang="en-US" dirty="0"/>
              <a:t>Westcoast (will)</a:t>
            </a:r>
          </a:p>
          <a:p>
            <a:pPr lvl="1"/>
            <a:r>
              <a:rPr lang="en-US" dirty="0"/>
              <a:t>Input: latitudinal rage</a:t>
            </a:r>
          </a:p>
          <a:p>
            <a:pPr lvl="2"/>
            <a:r>
              <a:rPr lang="en-US" dirty="0"/>
              <a:t>All data up to 300 km offshore (not only west coast cruises)</a:t>
            </a:r>
          </a:p>
          <a:p>
            <a:pPr lvl="2"/>
            <a:r>
              <a:rPr lang="en-US" dirty="0"/>
              <a:t>Data inside San Francisco bay set to nan</a:t>
            </a:r>
          </a:p>
          <a:p>
            <a:pPr lvl="2"/>
            <a:r>
              <a:rPr lang="en-US" dirty="0"/>
              <a:t>Only latitudinal range</a:t>
            </a:r>
          </a:p>
          <a:p>
            <a:pPr lvl="1"/>
            <a:r>
              <a:rPr lang="en-US" dirty="0"/>
              <a:t>Return merged dataset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761436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55910A-2086-ED41-A657-E34700455B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1375" y="64360"/>
            <a:ext cx="10515600" cy="779463"/>
          </a:xfrm>
        </p:spPr>
        <p:txBody>
          <a:bodyPr>
            <a:normAutofit fontScale="90000"/>
          </a:bodyPr>
          <a:lstStyle/>
          <a:p>
            <a:r>
              <a:rPr lang="en-US" sz="4000" dirty="0">
                <a:solidFill>
                  <a:srgbClr val="C00000"/>
                </a:solidFill>
              </a:rPr>
              <a:t>P1: </a:t>
            </a:r>
            <a:r>
              <a:rPr lang="en-US" sz="4000" dirty="0"/>
              <a:t>Surface water signature in the California Current (will)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F808FA-7125-9041-9720-1C2134EE52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27537" y="1037034"/>
            <a:ext cx="5981337" cy="3142077"/>
          </a:xfrm>
        </p:spPr>
        <p:txBody>
          <a:bodyPr>
            <a:normAutofit/>
          </a:bodyPr>
          <a:lstStyle/>
          <a:p>
            <a:r>
              <a:rPr lang="en-US" sz="1800" dirty="0"/>
              <a:t>Temperature-Salinity (TS) characteristics determine density and type of water</a:t>
            </a:r>
          </a:p>
          <a:p>
            <a:r>
              <a:rPr lang="en-US" sz="1800" dirty="0">
                <a:solidFill>
                  <a:schemeClr val="accent5">
                    <a:lumMod val="75000"/>
                  </a:schemeClr>
                </a:solidFill>
              </a:rPr>
              <a:t>Are there defined zones in the CC according to surface TS?</a:t>
            </a:r>
          </a:p>
          <a:p>
            <a:r>
              <a:rPr lang="en-US" sz="1800" dirty="0"/>
              <a:t>Using </a:t>
            </a:r>
            <a:r>
              <a:rPr lang="en-US" sz="1800" dirty="0" err="1"/>
              <a:t>saildrone</a:t>
            </a:r>
            <a:r>
              <a:rPr lang="en-US" sz="1800" dirty="0"/>
              <a:t> data, select west coast, clean and aggregate</a:t>
            </a:r>
          </a:p>
          <a:p>
            <a:r>
              <a:rPr lang="en-US" sz="1800" dirty="0"/>
              <a:t>Plot TS</a:t>
            </a:r>
          </a:p>
          <a:p>
            <a:r>
              <a:rPr lang="en-US" sz="1800" dirty="0"/>
              <a:t>Use scikit-learn clustering tool to identify clustering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ACB2A6D-8D33-7D4A-A262-9E688C70D43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1375" y="3429000"/>
            <a:ext cx="3212071" cy="350585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8FC760E-05D0-514D-95E3-D5B4CE9C20B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31999" y="3792781"/>
            <a:ext cx="5372463" cy="3142077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5451CCF4-C71F-A043-8999-DF4E0CE7076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849007" y="774228"/>
            <a:ext cx="2990215" cy="2867088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A844EBA1-B821-4C48-BA6B-B03D522FC29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587819" y="3559045"/>
            <a:ext cx="3269238" cy="3269238"/>
          </a:xfrm>
          <a:prstGeom prst="rect">
            <a:avLst/>
          </a:prstGeom>
        </p:spPr>
      </p:pic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EFF394C6-5AFD-C139-F1B2-4B3AFA534A2F}"/>
              </a:ext>
            </a:extLst>
          </p:cNvPr>
          <p:cNvCxnSpPr>
            <a:cxnSpLocks/>
          </p:cNvCxnSpPr>
          <p:nvPr/>
        </p:nvCxnSpPr>
        <p:spPr>
          <a:xfrm flipV="1">
            <a:off x="10011266" y="2207772"/>
            <a:ext cx="565608" cy="2505630"/>
          </a:xfrm>
          <a:prstGeom prst="straightConnector1">
            <a:avLst/>
          </a:prstGeom>
          <a:ln w="38100">
            <a:solidFill>
              <a:schemeClr val="tx1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2343761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2E5C244-98E9-6A88-BEDE-B65EC882951F}"/>
              </a:ext>
            </a:extLst>
          </p:cNvPr>
          <p:cNvSpPr txBox="1"/>
          <p:nvPr/>
        </p:nvSpPr>
        <p:spPr>
          <a:xfrm>
            <a:off x="497150" y="594804"/>
            <a:ext cx="11255197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>
                <a:solidFill>
                  <a:srgbClr val="C00000"/>
                </a:solidFill>
              </a:rPr>
              <a:t>P2: </a:t>
            </a:r>
            <a:r>
              <a:rPr lang="en-US" sz="2800" dirty="0"/>
              <a:t>When satellite SSS and SST data has the biggest errors within a region? </a:t>
            </a:r>
          </a:p>
          <a:p>
            <a:r>
              <a:rPr lang="en-US" sz="2800" dirty="0"/>
              <a:t>(Austin)</a:t>
            </a:r>
          </a:p>
          <a:p>
            <a:endParaRPr lang="en-US" sz="2800" dirty="0"/>
          </a:p>
          <a:p>
            <a:pPr marL="285750" indent="-285750">
              <a:buFontTx/>
              <a:buChar char="-"/>
            </a:pPr>
            <a:endParaRPr lang="en-US" sz="28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196F9E1-6A5E-E97B-5F0D-30A64F169624}"/>
              </a:ext>
            </a:extLst>
          </p:cNvPr>
          <p:cNvSpPr txBox="1"/>
          <p:nvPr/>
        </p:nvSpPr>
        <p:spPr>
          <a:xfrm>
            <a:off x="525986" y="1443841"/>
            <a:ext cx="3293615" cy="53553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  <a:p>
            <a:pPr marL="285750" indent="-285750">
              <a:buFontTx/>
              <a:buChar char="-"/>
            </a:pPr>
            <a:r>
              <a:rPr lang="en-US" dirty="0"/>
              <a:t>Select a region, clean and aggregate data</a:t>
            </a:r>
          </a:p>
          <a:p>
            <a:pPr marL="285750" indent="-285750">
              <a:buFontTx/>
              <a:buChar char="-"/>
            </a:pPr>
            <a:endParaRPr lang="en-US" dirty="0"/>
          </a:p>
          <a:p>
            <a:pPr marL="285750" indent="-285750">
              <a:buFontTx/>
              <a:buChar char="-"/>
            </a:pPr>
            <a:r>
              <a:rPr lang="en-US" dirty="0"/>
              <a:t>Calculate differences between </a:t>
            </a:r>
            <a:r>
              <a:rPr lang="en-US" dirty="0" err="1"/>
              <a:t>saildrone</a:t>
            </a:r>
            <a:r>
              <a:rPr lang="en-US" dirty="0"/>
              <a:t> and satellite</a:t>
            </a:r>
          </a:p>
          <a:p>
            <a:pPr marL="285750" indent="-285750">
              <a:buFontTx/>
              <a:buChar char="-"/>
            </a:pPr>
            <a:endParaRPr lang="en-US" dirty="0"/>
          </a:p>
          <a:p>
            <a:pPr marL="285750" indent="-285750">
              <a:buFontTx/>
              <a:buChar char="-"/>
            </a:pPr>
            <a:r>
              <a:rPr lang="en-US" dirty="0"/>
              <a:t>Identify minimal, mean and largest differences </a:t>
            </a:r>
          </a:p>
          <a:p>
            <a:pPr marL="285750" indent="-285750">
              <a:buFontTx/>
              <a:buChar char="-"/>
            </a:pPr>
            <a:endParaRPr lang="en-US" dirty="0"/>
          </a:p>
          <a:p>
            <a:pPr marL="285750" indent="-285750">
              <a:buFontTx/>
              <a:buChar char="-"/>
            </a:pPr>
            <a:r>
              <a:rPr lang="en-US" dirty="0"/>
              <a:t>Plot and contrast with other variables</a:t>
            </a:r>
          </a:p>
          <a:p>
            <a:pPr marL="742950" lvl="1" indent="-285750">
              <a:buFontTx/>
              <a:buChar char="-"/>
            </a:pPr>
            <a:r>
              <a:rPr lang="en-US" dirty="0"/>
              <a:t>Wind, SST or Salinity, distance to land, day of year</a:t>
            </a:r>
          </a:p>
          <a:p>
            <a:pPr marL="742950" lvl="1" indent="-285750">
              <a:buFontTx/>
              <a:buChar char="-"/>
            </a:pPr>
            <a:endParaRPr lang="en-US" dirty="0"/>
          </a:p>
          <a:p>
            <a:pPr marL="285750" indent="-285750">
              <a:buFontTx/>
              <a:buChar char="-"/>
            </a:pPr>
            <a:r>
              <a:rPr lang="en-US" dirty="0">
                <a:solidFill>
                  <a:schemeClr val="accent5">
                    <a:lumMod val="75000"/>
                  </a:schemeClr>
                </a:solidFill>
              </a:rPr>
              <a:t>When, where, why are differences largest? </a:t>
            </a:r>
          </a:p>
          <a:p>
            <a:endParaRPr 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9075A9F-D8CD-E432-988F-1F95EB6089DA}"/>
              </a:ext>
            </a:extLst>
          </p:cNvPr>
          <p:cNvSpPr txBox="1"/>
          <p:nvPr/>
        </p:nvSpPr>
        <p:spPr>
          <a:xfrm>
            <a:off x="5043725" y="6422911"/>
            <a:ext cx="167872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Tang et al., in review</a:t>
            </a:r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EDF44850-7051-59A7-CFE9-5335FAA50F1D}"/>
              </a:ext>
            </a:extLst>
          </p:cNvPr>
          <p:cNvGrpSpPr/>
          <p:nvPr/>
        </p:nvGrpSpPr>
        <p:grpSpPr>
          <a:xfrm>
            <a:off x="4274436" y="3564427"/>
            <a:ext cx="7848434" cy="3113030"/>
            <a:chOff x="4274436" y="3564427"/>
            <a:chExt cx="7848434" cy="3113030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23A27A15-25FB-E0C4-77F4-EB2864C14A7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7493471" y="6408443"/>
              <a:ext cx="4487944" cy="269014"/>
            </a:xfrm>
            <a:prstGeom prst="rect">
              <a:avLst/>
            </a:prstGeom>
          </p:spPr>
        </p:pic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BC078FA1-2D93-73BF-BD37-224DDFE74A4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274436" y="3687634"/>
              <a:ext cx="2595792" cy="2617157"/>
            </a:xfrm>
            <a:prstGeom prst="rect">
              <a:avLst/>
            </a:prstGeom>
          </p:spPr>
        </p:pic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FCFB4482-4638-E08C-B54B-A33071C079BE}"/>
                </a:ext>
              </a:extLst>
            </p:cNvPr>
            <p:cNvSpPr/>
            <p:nvPr/>
          </p:nvSpPr>
          <p:spPr>
            <a:xfrm>
              <a:off x="9424829" y="3998583"/>
              <a:ext cx="113122" cy="185708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DF8DB935-F7B3-4AAE-2E5A-D8814D5900DB}"/>
                </a:ext>
              </a:extLst>
            </p:cNvPr>
            <p:cNvSpPr/>
            <p:nvPr/>
          </p:nvSpPr>
          <p:spPr>
            <a:xfrm>
              <a:off x="6838584" y="3943564"/>
              <a:ext cx="113122" cy="185708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19DC6BB3-A78A-8225-17D2-463CD99EC6C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807599" y="3564427"/>
              <a:ext cx="2650962" cy="2736477"/>
            </a:xfrm>
            <a:prstGeom prst="rect">
              <a:avLst/>
            </a:prstGeom>
          </p:spPr>
        </p:pic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BEDE1E03-C880-6F3F-8EB8-8FDE38631290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9487453" y="3680954"/>
              <a:ext cx="2543584" cy="2617158"/>
            </a:xfrm>
            <a:prstGeom prst="rect">
              <a:avLst/>
            </a:prstGeom>
          </p:spPr>
        </p:pic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055E0CAD-CE8F-A25F-6E00-B628D2609BB9}"/>
                </a:ext>
              </a:extLst>
            </p:cNvPr>
            <p:cNvSpPr/>
            <p:nvPr/>
          </p:nvSpPr>
          <p:spPr>
            <a:xfrm>
              <a:off x="11964536" y="4430598"/>
              <a:ext cx="158334" cy="9144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82434634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140B20-B61C-56EE-76EB-DDC4D3CD1A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C00000"/>
                </a:solidFill>
              </a:rPr>
              <a:t>P3: </a:t>
            </a:r>
            <a:r>
              <a:rPr lang="en-US" dirty="0"/>
              <a:t>Identify upwelling events (part 1) (</a:t>
            </a:r>
            <a:r>
              <a:rPr lang="en-US" dirty="0" err="1"/>
              <a:t>paul</a:t>
            </a:r>
            <a:r>
              <a:rPr lang="en-US" dirty="0"/>
              <a:t>)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6F5AB5-1D13-C45E-4B8D-1806E24F049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 the west coast data:</a:t>
            </a:r>
          </a:p>
          <a:p>
            <a:pPr lvl="1"/>
            <a:r>
              <a:rPr lang="en-US" dirty="0"/>
              <a:t>Identify periods with strong equatorward wind with:</a:t>
            </a:r>
          </a:p>
          <a:p>
            <a:pPr lvl="2"/>
            <a:r>
              <a:rPr lang="en-US" dirty="0"/>
              <a:t>Lower temperatures and high salinities</a:t>
            </a:r>
          </a:p>
          <a:p>
            <a:pPr lvl="2"/>
            <a:r>
              <a:rPr lang="en-US" dirty="0"/>
              <a:t>Plot periods, plus 8 days before and after (time series)</a:t>
            </a:r>
          </a:p>
          <a:p>
            <a:pPr lvl="2"/>
            <a:r>
              <a:rPr lang="en-US" dirty="0"/>
              <a:t>TS plot</a:t>
            </a:r>
          </a:p>
          <a:p>
            <a:pPr lvl="2"/>
            <a:r>
              <a:rPr lang="en-US" dirty="0"/>
              <a:t>Plot trajectories w color as date</a:t>
            </a:r>
          </a:p>
          <a:p>
            <a:r>
              <a:rPr lang="en-US" dirty="0">
                <a:solidFill>
                  <a:schemeClr val="accent5">
                    <a:lumMod val="75000"/>
                  </a:schemeClr>
                </a:solidFill>
              </a:rPr>
              <a:t>Q1: do we have good and enough upwelling events to study?</a:t>
            </a:r>
          </a:p>
        </p:txBody>
      </p:sp>
    </p:spTree>
    <p:extLst>
      <p:ext uri="{BB962C8B-B14F-4D97-AF65-F5344CB8AC3E}">
        <p14:creationId xmlns:p14="http://schemas.microsoft.com/office/powerpoint/2010/main" val="148460127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51329</TotalTime>
  <Words>1063</Words>
  <Application>Microsoft Macintosh PowerPoint</Application>
  <PresentationFormat>Widescreen</PresentationFormat>
  <Paragraphs>136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0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Cleaning the data – only JPL co-located data Functions</vt:lpstr>
      <vt:lpstr>P1: Surface water signature in the California Current (will)</vt:lpstr>
      <vt:lpstr>PowerPoint Presentation</vt:lpstr>
      <vt:lpstr>P3: Identify upwelling events (part 1) (paul) </vt:lpstr>
      <vt:lpstr>PowerPoint Presentation</vt:lpstr>
      <vt:lpstr>P5: Acquire chlorophyll data (meg)</vt:lpstr>
      <vt:lpstr>P6: Put together the cleaning the data process</vt:lpstr>
      <vt:lpstr>P7: All functions together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Marisol Garcia-Reyes</dc:creator>
  <cp:lastModifiedBy>Marisol Garcia-Reyes</cp:lastModifiedBy>
  <cp:revision>34</cp:revision>
  <dcterms:created xsi:type="dcterms:W3CDTF">2022-06-03T04:12:49Z</dcterms:created>
  <dcterms:modified xsi:type="dcterms:W3CDTF">2022-07-14T18:32:17Z</dcterms:modified>
</cp:coreProperties>
</file>

<file path=docProps/thumbnail.jpeg>
</file>